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74" r:id="rId2"/>
    <p:sldId id="351" r:id="rId3"/>
    <p:sldId id="355" r:id="rId4"/>
    <p:sldId id="367" r:id="rId5"/>
    <p:sldId id="412" r:id="rId6"/>
    <p:sldId id="380" r:id="rId7"/>
    <p:sldId id="381" r:id="rId8"/>
    <p:sldId id="382" r:id="rId9"/>
    <p:sldId id="411" r:id="rId10"/>
    <p:sldId id="383" r:id="rId11"/>
    <p:sldId id="384" r:id="rId12"/>
    <p:sldId id="385" r:id="rId13"/>
    <p:sldId id="387" r:id="rId14"/>
    <p:sldId id="356" r:id="rId15"/>
    <p:sldId id="376" r:id="rId16"/>
    <p:sldId id="725" r:id="rId17"/>
    <p:sldId id="724" r:id="rId18"/>
    <p:sldId id="722" r:id="rId19"/>
    <p:sldId id="723" r:id="rId20"/>
    <p:sldId id="721" r:id="rId21"/>
    <p:sldId id="670" r:id="rId22"/>
    <p:sldId id="680" r:id="rId23"/>
    <p:sldId id="726" r:id="rId24"/>
    <p:sldId id="681" r:id="rId25"/>
    <p:sldId id="701" r:id="rId26"/>
    <p:sldId id="700" r:id="rId27"/>
    <p:sldId id="682" r:id="rId28"/>
    <p:sldId id="683" r:id="rId29"/>
    <p:sldId id="684" r:id="rId30"/>
    <p:sldId id="685" r:id="rId31"/>
    <p:sldId id="686" r:id="rId32"/>
    <p:sldId id="616" r:id="rId33"/>
    <p:sldId id="687" r:id="rId34"/>
    <p:sldId id="697" r:id="rId35"/>
    <p:sldId id="699" r:id="rId36"/>
    <p:sldId id="698" r:id="rId37"/>
    <p:sldId id="729" r:id="rId38"/>
    <p:sldId id="689" r:id="rId39"/>
    <p:sldId id="675" r:id="rId40"/>
    <p:sldId id="727" r:id="rId41"/>
    <p:sldId id="691" r:id="rId42"/>
    <p:sldId id="692" r:id="rId43"/>
    <p:sldId id="693" r:id="rId44"/>
    <p:sldId id="695" r:id="rId45"/>
    <p:sldId id="646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8000"/>
    <a:srgbClr val="339933"/>
    <a:srgbClr val="5DD5FF"/>
    <a:srgbClr val="990000"/>
    <a:srgbClr val="003A1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74" d="100"/>
          <a:sy n="74" d="100"/>
        </p:scale>
        <p:origin x="126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C934-FEA0-426E-B081-61FE807EA637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DE88B-C5FB-4190-8CD8-D803F1201C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18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78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129A00-2D50-4297-B84D-14C9CC2E44BC}" type="slidenum">
              <a:rPr lang="pt-BR" altLang="pt-BR" sz="1200"/>
              <a:pPr/>
              <a:t>29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30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987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B2A6F31-039F-40A8-8F99-A840A6D9DCCC}" type="slidenum">
              <a:rPr lang="pt-BR" altLang="pt-BR" sz="1200"/>
              <a:pPr/>
              <a:t>31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33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34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35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36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37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135249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38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41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DE88B-C5FB-4190-8CD8-D803F1201C5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172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42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88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C354AC-C8DA-4F04-A3CF-24F2369A549A}" type="slidenum">
              <a:rPr lang="pt-BR" altLang="pt-BR" sz="1200"/>
              <a:pPr/>
              <a:t>43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1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22A9B4-EA13-4D9D-801C-C6E1A09A0D26}" type="slidenum">
              <a:rPr lang="pt-BR" altLang="pt-BR" sz="1200"/>
              <a:pPr/>
              <a:t>22</a:t>
            </a:fld>
            <a:endParaRPr lang="pt-BR" altLang="pt-BR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6005"/>
          </a:xfrm>
          <a:noFill/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475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D66646-EB54-45C4-888D-DC1A1A454035}" type="slidenum">
              <a:rPr lang="pt-BR" altLang="pt-BR" sz="1200"/>
              <a:pPr/>
              <a:t>24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475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D66646-EB54-45C4-888D-DC1A1A454035}" type="slidenum">
              <a:rPr lang="pt-BR" altLang="pt-BR" sz="1200"/>
              <a:pPr/>
              <a:t>25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475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D66646-EB54-45C4-888D-DC1A1A454035}" type="slidenum">
              <a:rPr lang="pt-BR" altLang="pt-BR" sz="1200"/>
              <a:pPr/>
              <a:t>26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57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A8B7EA-BF01-4B4E-970B-2B1CC0564C4A}" type="slidenum">
              <a:rPr lang="pt-BR" altLang="pt-BR" sz="1200"/>
              <a:pPr/>
              <a:t>27</a:t>
            </a:fld>
            <a:endParaRPr lang="pt-BR" altLang="pt-BR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  <p:sp>
        <p:nvSpPr>
          <p:cNvPr id="768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9E23C44-DA5B-4312-91DB-D4C2E97C26F5}" type="slidenum">
              <a:rPr lang="pt-BR" altLang="pt-BR" sz="1200"/>
              <a:pPr/>
              <a:t>28</a:t>
            </a:fld>
            <a:endParaRPr lang="pt-BR" altLang="pt-B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4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00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BAA9B-BD8B-47B1-B50F-9B043A5E6E7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858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7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84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33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0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35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85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0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2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C4B140-6DEB-45EB-A5FE-2FE213A19AB6}" type="datetimeFigureOut">
              <a:rPr lang="pt-BR" smtClean="0"/>
              <a:t>05/03/2021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C5D9AF-0A3A-46C6-9823-3468E6F7B9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40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m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m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Recorte de Tel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" y="871"/>
            <a:ext cx="1876687" cy="543001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2847"/>
            <a:ext cx="9144000" cy="21515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79712" y="0"/>
            <a:ext cx="7129279" cy="54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baseline="0" dirty="0">
                <a:solidFill>
                  <a:schemeClr val="tx1"/>
                </a:solidFill>
              </a:rPr>
              <a:t>DATA GOVERNANCE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300191" y="6705364"/>
            <a:ext cx="2808799" cy="10801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Prof. Renato Jardim Parducci</a:t>
            </a:r>
          </a:p>
        </p:txBody>
      </p:sp>
    </p:spTree>
    <p:extLst>
      <p:ext uri="{BB962C8B-B14F-4D97-AF65-F5344CB8AC3E}">
        <p14:creationId xmlns:p14="http://schemas.microsoft.com/office/powerpoint/2010/main" val="113864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tmp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6.png"/><Relationship Id="rId2" Type="http://schemas.openxmlformats.org/officeDocument/2006/relationships/image" Target="../media/image1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tmp"/><Relationship Id="rId24" Type="http://schemas.openxmlformats.org/officeDocument/2006/relationships/image" Target="../media/image55.png"/><Relationship Id="rId5" Type="http://schemas.openxmlformats.org/officeDocument/2006/relationships/image" Target="../media/image37.tmp"/><Relationship Id="rId15" Type="http://schemas.openxmlformats.org/officeDocument/2006/relationships/image" Target="../media/image47.png"/><Relationship Id="rId23" Type="http://schemas.openxmlformats.org/officeDocument/2006/relationships/image" Target="../media/image54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tmp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mp"/><Relationship Id="rId3" Type="http://schemas.openxmlformats.org/officeDocument/2006/relationships/image" Target="../media/image58.tmp"/><Relationship Id="rId7" Type="http://schemas.openxmlformats.org/officeDocument/2006/relationships/image" Target="../media/image6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10" Type="http://schemas.openxmlformats.org/officeDocument/2006/relationships/image" Target="../media/image65.png"/><Relationship Id="rId4" Type="http://schemas.openxmlformats.org/officeDocument/2006/relationships/image" Target="../media/image59.tmp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tmp"/><Relationship Id="rId4" Type="http://schemas.openxmlformats.org/officeDocument/2006/relationships/image" Target="../media/image7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kinsey.com/insights/business_technology/big_data_the_next_frontier_for_innov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Renato.Runmidia2-PC\Documents\Arquivos%20Renato\Docencia\Ano-2017\Apresentacao%20do%20Professor.mp4" TargetMode="External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13" Type="http://schemas.openxmlformats.org/officeDocument/2006/relationships/image" Target="../media/image28.tmp"/><Relationship Id="rId18" Type="http://schemas.openxmlformats.org/officeDocument/2006/relationships/image" Target="../media/image33.tmp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tm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tmp"/><Relationship Id="rId10" Type="http://schemas.openxmlformats.org/officeDocument/2006/relationships/image" Target="../media/image25.tmp"/><Relationship Id="rId19" Type="http://schemas.openxmlformats.org/officeDocument/2006/relationships/image" Target="../media/image34.tm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2" y="0"/>
            <a:ext cx="9159821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52485" y="1384838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Consultor em projetos de diversas empresas renomadas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35" name="Imagem 34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1" y="3808682"/>
            <a:ext cx="941514" cy="873948"/>
          </a:xfrm>
          <a:prstGeom prst="rect">
            <a:avLst/>
          </a:prstGeom>
        </p:spPr>
      </p:pic>
      <p:pic>
        <p:nvPicPr>
          <p:cNvPr id="36" name="Imagem 35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97" y="3808682"/>
            <a:ext cx="1264409" cy="1170776"/>
          </a:xfrm>
          <a:prstGeom prst="rect">
            <a:avLst/>
          </a:prstGeom>
        </p:spPr>
      </p:pic>
      <p:pic>
        <p:nvPicPr>
          <p:cNvPr id="39" name="Imagem 38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3819777"/>
            <a:ext cx="1646428" cy="862853"/>
          </a:xfrm>
          <a:prstGeom prst="rect">
            <a:avLst/>
          </a:prstGeom>
        </p:spPr>
      </p:pic>
      <p:pic>
        <p:nvPicPr>
          <p:cNvPr id="40" name="Imagem 39" descr="Recorte de Tela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55" y="3796444"/>
            <a:ext cx="1682440" cy="1117914"/>
          </a:xfrm>
          <a:prstGeom prst="rect">
            <a:avLst/>
          </a:prstGeom>
        </p:spPr>
      </p:pic>
      <p:pic>
        <p:nvPicPr>
          <p:cNvPr id="41" name="Imagem 40" descr="Recorte de Tela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1" y="5031949"/>
            <a:ext cx="1265745" cy="592236"/>
          </a:xfrm>
          <a:prstGeom prst="rect">
            <a:avLst/>
          </a:prstGeom>
        </p:spPr>
      </p:pic>
      <p:pic>
        <p:nvPicPr>
          <p:cNvPr id="47" name="Imagem 46" descr="Recorte de Tela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6077547"/>
            <a:ext cx="1120842" cy="598825"/>
          </a:xfrm>
          <a:prstGeom prst="rect">
            <a:avLst/>
          </a:prstGeom>
        </p:spPr>
      </p:pic>
      <p:pic>
        <p:nvPicPr>
          <p:cNvPr id="48" name="Imagem 47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84" y="4837243"/>
            <a:ext cx="1503191" cy="926807"/>
          </a:xfrm>
          <a:prstGeom prst="rect">
            <a:avLst/>
          </a:prstGeom>
        </p:spPr>
      </p:pic>
      <p:pic>
        <p:nvPicPr>
          <p:cNvPr id="49" name="Imagem 48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1" y="4409037"/>
            <a:ext cx="1126740" cy="607999"/>
          </a:xfrm>
          <a:prstGeom prst="rect">
            <a:avLst/>
          </a:prstGeom>
        </p:spPr>
      </p:pic>
      <p:pic>
        <p:nvPicPr>
          <p:cNvPr id="51" name="Imagem 50" descr="Recorte de Tela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4724304"/>
            <a:ext cx="1619650" cy="510311"/>
          </a:xfrm>
          <a:prstGeom prst="rect">
            <a:avLst/>
          </a:prstGeom>
        </p:spPr>
      </p:pic>
      <p:pic>
        <p:nvPicPr>
          <p:cNvPr id="52" name="Imagem 51" descr="Recorte de Tela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4303"/>
            <a:ext cx="952439" cy="899882"/>
          </a:xfrm>
          <a:prstGeom prst="rect">
            <a:avLst/>
          </a:prstGeom>
        </p:spPr>
      </p:pic>
      <p:pic>
        <p:nvPicPr>
          <p:cNvPr id="53" name="Imagem 52" descr="Recorte de Tela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62" y="4979458"/>
            <a:ext cx="1682833" cy="644727"/>
          </a:xfrm>
          <a:prstGeom prst="rect">
            <a:avLst/>
          </a:prstGeom>
        </p:spPr>
      </p:pic>
      <p:pic>
        <p:nvPicPr>
          <p:cNvPr id="54" name="Imagem 53" descr="Recorte de Tela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5089722"/>
            <a:ext cx="1120842" cy="911566"/>
          </a:xfrm>
          <a:prstGeom prst="rect">
            <a:avLst/>
          </a:prstGeom>
        </p:spPr>
      </p:pic>
      <p:pic>
        <p:nvPicPr>
          <p:cNvPr id="55" name="Imagem 54" descr="Recorte de Tela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7" y="5300647"/>
            <a:ext cx="1596418" cy="432609"/>
          </a:xfrm>
          <a:prstGeom prst="rect">
            <a:avLst/>
          </a:prstGeom>
        </p:spPr>
      </p:pic>
      <p:pic>
        <p:nvPicPr>
          <p:cNvPr id="56" name="Imagem 55" descr="Recorte de Tela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0" y="3699803"/>
            <a:ext cx="1126740" cy="655598"/>
          </a:xfrm>
          <a:prstGeom prst="rect">
            <a:avLst/>
          </a:prstGeom>
        </p:spPr>
      </p:pic>
      <p:pic>
        <p:nvPicPr>
          <p:cNvPr id="57" name="Imagem 29" descr="Recorte de Tela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353859" y="5794833"/>
            <a:ext cx="1469425" cy="8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Imagem 24" descr="Recorte de Tela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870014" y="5725716"/>
            <a:ext cx="1669079" cy="95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Imagem 22" descr="Recorte de Tela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658275" y="5820732"/>
            <a:ext cx="1616308" cy="85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Imagem 30" descr="Recorte de Tela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95536" y="3196703"/>
            <a:ext cx="2327275" cy="49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Imagem 31" descr="Recorte de Tela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95536" y="2786070"/>
            <a:ext cx="2327275" cy="41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Imagem 21" descr="Recorte de Tela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870014" y="2786070"/>
            <a:ext cx="1671637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Imagem 25" descr="Recorte de Tela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4651387" y="2786070"/>
            <a:ext cx="2195512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Imagem 28" descr="Recorte de Tela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56306" y="3735280"/>
            <a:ext cx="1438841" cy="104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Imagem 64" descr="Recorte de Tela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" y="5694887"/>
            <a:ext cx="2309054" cy="975992"/>
          </a:xfrm>
          <a:prstGeom prst="rect">
            <a:avLst/>
          </a:prstGeom>
        </p:spPr>
      </p:pic>
      <p:sp>
        <p:nvSpPr>
          <p:cNvPr id="28" name="Rectangle 11">
            <a:extLst>
              <a:ext uri="{FF2B5EF4-FFF2-40B4-BE49-F238E27FC236}">
                <a16:creationId xmlns:a16="http://schemas.microsoft.com/office/drawing/2014/main" id="{650CE4D9-F106-45A0-ACF4-0E62274A5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"/>
          <p:cNvSpPr txBox="1">
            <a:spLocks noChangeArrowheads="1"/>
          </p:cNvSpPr>
          <p:nvPr/>
        </p:nvSpPr>
        <p:spPr bwMode="auto">
          <a:xfrm>
            <a:off x="251520" y="1484784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Mentor de Startups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17" name="Imagem 1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3" y="1854116"/>
            <a:ext cx="2981741" cy="857370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7F04A7AC-531B-4B92-B209-5B892A04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Aprimoramento continuado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585801"/>
            <a:ext cx="7242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Atividade acadêmica intensa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2821653" cy="1992432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3362831"/>
            <a:ext cx="3134897" cy="879623"/>
          </a:xfrm>
          <a:prstGeom prst="rect">
            <a:avLst/>
          </a:prstGeom>
        </p:spPr>
      </p:pic>
      <p:pic>
        <p:nvPicPr>
          <p:cNvPr id="16" name="Imagem 1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4722542"/>
            <a:ext cx="2102265" cy="1743318"/>
          </a:xfrm>
          <a:prstGeom prst="rect">
            <a:avLst/>
          </a:prstGeom>
        </p:spPr>
      </p:pic>
      <p:pic>
        <p:nvPicPr>
          <p:cNvPr id="17" name="Imagem 16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69304"/>
            <a:ext cx="3134898" cy="906476"/>
          </a:xfrm>
          <a:prstGeom prst="rect">
            <a:avLst/>
          </a:prstGeom>
        </p:spPr>
      </p:pic>
      <p:pic>
        <p:nvPicPr>
          <p:cNvPr id="18" name="Imagem 17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5243122"/>
            <a:ext cx="3134898" cy="1229802"/>
          </a:xfrm>
          <a:prstGeom prst="rect">
            <a:avLst/>
          </a:prstGeom>
        </p:spPr>
      </p:pic>
      <p:pic>
        <p:nvPicPr>
          <p:cNvPr id="19" name="Imagem 18" descr="Recorte de Te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3" y="4376360"/>
            <a:ext cx="2801896" cy="1022358"/>
          </a:xfrm>
          <a:prstGeom prst="rect">
            <a:avLst/>
          </a:prstGeom>
        </p:spPr>
      </p:pic>
      <p:pic>
        <p:nvPicPr>
          <p:cNvPr id="20" name="Imagem 19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3389348"/>
            <a:ext cx="2101704" cy="1239649"/>
          </a:xfrm>
          <a:prstGeom prst="rect">
            <a:avLst/>
          </a:prstGeom>
        </p:spPr>
      </p:pic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02703"/>
            <a:ext cx="2821653" cy="970221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19A20F1C-4294-4536-B824-1839BB86D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120015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59" name="CaixaDeTexto 1"/>
          <p:cNvSpPr txBox="1">
            <a:spLocks noChangeArrowheads="1"/>
          </p:cNvSpPr>
          <p:nvPr/>
        </p:nvSpPr>
        <p:spPr bwMode="auto">
          <a:xfrm>
            <a:off x="90488" y="1789113"/>
            <a:ext cx="354488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b="1" dirty="0">
                <a:solidFill>
                  <a:schemeClr val="bg1"/>
                </a:solidFill>
                <a:latin typeface="Arial" charset="0"/>
              </a:rPr>
              <a:t>Prof. Renato Jardim Parducci</a:t>
            </a:r>
          </a:p>
          <a:p>
            <a:pPr eaLnBrk="1" hangingPunct="1"/>
            <a:endParaRPr lang="pt-BR" altLang="pt-BR" dirty="0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endParaRPr lang="pt-BR" altLang="pt-BR" dirty="0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r>
              <a:rPr lang="pt-BR" altLang="pt-BR" dirty="0">
                <a:solidFill>
                  <a:schemeClr val="bg1"/>
                </a:solidFill>
                <a:latin typeface="Arial" charset="0"/>
              </a:rPr>
              <a:t>PUBLICAÇÃO</a:t>
            </a:r>
          </a:p>
        </p:txBody>
      </p:sp>
      <p:pic>
        <p:nvPicPr>
          <p:cNvPr id="19460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7" y="2592722"/>
            <a:ext cx="2846647" cy="41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Imagem 2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576263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A32CB983-09F5-42FC-8202-90494FB81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9A53E9-6AF5-4AEB-BED8-32688C5D5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88" y="1590676"/>
            <a:ext cx="3657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7436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6" y="1543052"/>
            <a:ext cx="4157457" cy="3299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44895" y="2214563"/>
            <a:ext cx="343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Apresentação 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da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Disciplina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8693" y="47667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DATA GOVERNANCE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124744"/>
            <a:ext cx="9155651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24" y="1145694"/>
            <a:ext cx="87985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ESCOPO DA DISCIPLINA</a:t>
            </a: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GESTÃO DE REQUERIMENTOS DE PROETOS DE BANCOS DE DADOS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.Dados, informação e conhecimento de negócios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.Diretrizes da Governança de dados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.Análise de processos empresariais para identificar ciclos de vida de dados e informações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.Técnicas e ferramentas de identificação de requisitos de dados</a:t>
            </a: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GOVERNANÇA NA ARQUITETURA E PROJETO TÉCNICO DE BANCOS DE DADOS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.Padrões para especificar metadados e dados mestre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.Arquiteturas de distribuição e integração de dados, e data hub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.Qualificação de dados</a:t>
            </a: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.Sistemas de informação empresariais e a segurança de acesso</a:t>
            </a:r>
          </a:p>
        </p:txBody>
      </p:sp>
    </p:spTree>
    <p:extLst>
      <p:ext uri="{BB962C8B-B14F-4D97-AF65-F5344CB8AC3E}">
        <p14:creationId xmlns:p14="http://schemas.microsoft.com/office/powerpoint/2010/main" val="27695717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124744"/>
            <a:ext cx="9155651" cy="561662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78693" y="47667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DATA GOVERNANCE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924" y="1145694"/>
            <a:ext cx="799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NOSSA META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F0525D-7AB1-43B7-A84E-D18EC80D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92" y="2181224"/>
            <a:ext cx="7186613" cy="35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86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8693" y="47667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DATA GOVERNANCE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124744"/>
            <a:ext cx="9155651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24" y="1145694"/>
            <a:ext cx="79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DETALHES DO CONTEÚDO</a:t>
            </a: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48EC61-AFD8-4A1C-8F73-19C05F34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8" y="1657989"/>
            <a:ext cx="8505613" cy="50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8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8693" y="47667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DATA GOVERNANCE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124744"/>
            <a:ext cx="9155651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24" y="1145694"/>
            <a:ext cx="87265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MATERIAL DE AULA DE APOIO</a:t>
            </a: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SLIDES DE AULA</a:t>
            </a: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.Material didático com teoria e exemplificação prática</a:t>
            </a:r>
          </a:p>
          <a:p>
            <a:endParaRPr lang="pt-B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ESTUDOS DE CASO</a:t>
            </a: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.Material contendo desafios e soluções realizados em sala de aula, com base em estudo de caso prático</a:t>
            </a:r>
          </a:p>
          <a:p>
            <a:endParaRPr lang="pt-B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EXERCÍCIOS</a:t>
            </a: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.Lista de exercícios resolvidos (com resposta no próprio material) e propostos (desafios para o estudante que não têm resposta no material)</a:t>
            </a:r>
          </a:p>
          <a:p>
            <a:endParaRPr lang="pt-B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JOGOS DE FIXAÇÃO</a:t>
            </a:r>
          </a:p>
          <a:p>
            <a:endParaRPr lang="pt-B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CANAL DO PROFESSOR</a:t>
            </a:r>
          </a:p>
          <a:p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.Vídeos sobre ferramentas e métodos estudados, com link nos slides de aula</a:t>
            </a:r>
          </a:p>
        </p:txBody>
      </p:sp>
    </p:spTree>
    <p:extLst>
      <p:ext uri="{BB962C8B-B14F-4D97-AF65-F5344CB8AC3E}">
        <p14:creationId xmlns:p14="http://schemas.microsoft.com/office/powerpoint/2010/main" val="18611407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78693" y="47667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DATA GOVERNANCE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1124744"/>
            <a:ext cx="9155651" cy="5616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24" y="1145694"/>
            <a:ext cx="87265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BIBLIOGRAFIA</a:t>
            </a: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Outras bibliografias poderão ser indicadas nos materiais  de apoio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B425CC-8DDB-49DB-B6BC-A28D959A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1" y="1890896"/>
            <a:ext cx="7600117" cy="44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17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683568" y="908721"/>
            <a:ext cx="7704856" cy="12241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83568" y="2552834"/>
            <a:ext cx="7704856" cy="13082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755576" y="2721694"/>
            <a:ext cx="74888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</a:rPr>
              <a:t>AULA: </a:t>
            </a:r>
          </a:p>
          <a:p>
            <a:r>
              <a:rPr lang="pt-BR" b="1" dirty="0">
                <a:latin typeface="Calibri" panose="020F0502020204030204" pitchFamily="34" charset="0"/>
              </a:rPr>
              <a:t>1 </a:t>
            </a:r>
            <a:r>
              <a:rPr lang="pt-BR" sz="1800" b="1" dirty="0">
                <a:latin typeface="Calibri" panose="020F0502020204030204" pitchFamily="34" charset="0"/>
              </a:rPr>
              <a:t>– </a:t>
            </a:r>
            <a:r>
              <a:rPr lang="pt-BR" b="1" dirty="0">
                <a:latin typeface="Calibri" panose="020F0502020204030204" pitchFamily="34" charset="0"/>
              </a:rPr>
              <a:t>INTRODUÇÃO À GOVERNANÇA DE DADOS</a:t>
            </a:r>
            <a:endParaRPr lang="pt-BR" sz="1800" b="1" dirty="0">
              <a:latin typeface="Calibri" panose="020F0502020204030204" pitchFamily="34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83568" y="4293096"/>
            <a:ext cx="7704856" cy="144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753249" y="4510861"/>
            <a:ext cx="29546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</a:rPr>
              <a:t>PROFESSOR: </a:t>
            </a:r>
          </a:p>
          <a:p>
            <a:r>
              <a:rPr lang="pt-BR" sz="1800" b="1" dirty="0">
                <a:latin typeface="Calibri" panose="020F0502020204030204" pitchFamily="34" charset="0"/>
              </a:rPr>
              <a:t>RENATO JARDIM PARDUCCI	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20276" y="5301208"/>
            <a:ext cx="30648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PROFRENATO.PARDUCCI@FIAP.COM.BR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35997" y="1052736"/>
            <a:ext cx="3354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</a:rPr>
              <a:t>DISCIPLINA:   </a:t>
            </a:r>
            <a:r>
              <a:rPr lang="pt-BR" b="1" dirty="0"/>
              <a:t>DATA GOVERNANCE</a:t>
            </a:r>
          </a:p>
        </p:txBody>
      </p:sp>
    </p:spTree>
    <p:extLst>
      <p:ext uri="{BB962C8B-B14F-4D97-AF65-F5344CB8AC3E}">
        <p14:creationId xmlns:p14="http://schemas.microsoft.com/office/powerpoint/2010/main" val="55530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7436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6" y="1543052"/>
            <a:ext cx="4157457" cy="3299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44895" y="2214563"/>
            <a:ext cx="343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VAMOS </a:t>
            </a:r>
          </a:p>
          <a:p>
            <a:pPr algn="ctr" rtl="0"/>
            <a:endParaRPr lang="pt-BR" sz="4000" dirty="0">
              <a:solidFill>
                <a:schemeClr val="bg1"/>
              </a:solidFill>
              <a:latin typeface="Gotham HTF Black"/>
            </a:endParaRP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COMEÇAR!</a:t>
            </a:r>
          </a:p>
        </p:txBody>
      </p:sp>
    </p:spTree>
    <p:extLst>
      <p:ext uri="{BB962C8B-B14F-4D97-AF65-F5344CB8AC3E}">
        <p14:creationId xmlns:p14="http://schemas.microsoft.com/office/powerpoint/2010/main" val="29898812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07950" y="715963"/>
            <a:ext cx="8856663" cy="55213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63" name="CaixaDeTexto 1"/>
          <p:cNvSpPr txBox="1">
            <a:spLocks noChangeArrowheads="1"/>
          </p:cNvSpPr>
          <p:nvPr/>
        </p:nvSpPr>
        <p:spPr bwMode="auto">
          <a:xfrm>
            <a:off x="3419475" y="715963"/>
            <a:ext cx="1922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tx2"/>
                </a:solidFill>
              </a:rPr>
              <a:t>AGENDA DA AULA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358775" y="1085850"/>
            <a:ext cx="835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50825" y="1341438"/>
            <a:ext cx="72181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pt-BR" dirty="0"/>
              <a:t>Componentes de uma Solução Tecnológica Baseada em Banco de Dados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pt-BR" dirty="0"/>
              <a:t>Importância dos Bancos de Dados em Negócios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pt-BR" dirty="0"/>
              <a:t>Governança de Dados e seu papel na Gestão Empresarial</a:t>
            </a:r>
          </a:p>
        </p:txBody>
      </p:sp>
    </p:spTree>
    <p:extLst>
      <p:ext uri="{BB962C8B-B14F-4D97-AF65-F5344CB8AC3E}">
        <p14:creationId xmlns:p14="http://schemas.microsoft.com/office/powerpoint/2010/main" val="120638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tângulo de cantos arredondados 1"/>
          <p:cNvSpPr>
            <a:spLocks noChangeArrowheads="1"/>
          </p:cNvSpPr>
          <p:nvPr/>
        </p:nvSpPr>
        <p:spPr bwMode="auto">
          <a:xfrm>
            <a:off x="2268538" y="2908300"/>
            <a:ext cx="4895850" cy="20335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Componentes de uma Solução Tecnológica Baseada em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512067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22993" y="908720"/>
            <a:ext cx="2915542" cy="36933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ESTUDO DE CASO SIMULADO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0A4E40B-168B-4FB7-949C-DA2A137AE6DA}"/>
              </a:ext>
            </a:extLst>
          </p:cNvPr>
          <p:cNvSpPr/>
          <p:nvPr/>
        </p:nvSpPr>
        <p:spPr>
          <a:xfrm>
            <a:off x="107504" y="1484784"/>
            <a:ext cx="8856984" cy="5040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Você trabalha em uma empresa de desenvolvimento de soluções de sistemas e bancos de dados para negócios – a </a:t>
            </a:r>
            <a:r>
              <a:rPr lang="pt-BR" dirty="0" err="1">
                <a:solidFill>
                  <a:schemeClr val="tx1"/>
                </a:solidFill>
              </a:rPr>
              <a:t>SuperSoloucoes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Você é parte da equipe de desenvolvedores da empresa e foi convocado a realizar um projeto para uma empresa de reciclagem de lixo que opera a coleta do lixo e entrega em empresas recicladoras.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 empresa de coleta </a:t>
            </a:r>
            <a:r>
              <a:rPr lang="pt-BR" dirty="0" err="1">
                <a:solidFill>
                  <a:schemeClr val="tx1"/>
                </a:solidFill>
              </a:rPr>
              <a:t>LuxoDoLixo</a:t>
            </a:r>
            <a:r>
              <a:rPr lang="pt-BR" dirty="0">
                <a:solidFill>
                  <a:schemeClr val="tx1"/>
                </a:solidFill>
              </a:rPr>
              <a:t> é nova e não está informatizada. Eles não têm ideia do que envolve uma solução de informática.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Pesquisa sobre o que compõe uma solução de tecnologia “fim a fim”, já que a </a:t>
            </a:r>
            <a:r>
              <a:rPr lang="pt-BR" dirty="0" err="1">
                <a:solidFill>
                  <a:schemeClr val="tx1"/>
                </a:solidFill>
              </a:rPr>
              <a:t>LuxoDoLixo</a:t>
            </a:r>
            <a:r>
              <a:rPr lang="pt-BR" dirty="0">
                <a:solidFill>
                  <a:schemeClr val="tx1"/>
                </a:solidFill>
              </a:rPr>
              <a:t> não quer ter estrutura de informática interna e quer terceirizar todas as operações que envolvem tecnologia com você.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60137C-B000-4FDE-8B21-F9189E00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39" y="620688"/>
            <a:ext cx="105327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1995769" cy="1663142"/>
          </a:xfrm>
          <a:prstGeom prst="rect">
            <a:avLst/>
          </a:prstGeom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7" y="3406545"/>
            <a:ext cx="1983550" cy="146261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411760" y="1628800"/>
            <a:ext cx="6480720" cy="1663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HARDWARE</a:t>
            </a:r>
          </a:p>
          <a:p>
            <a:r>
              <a:rPr lang="pt-BR" dirty="0">
                <a:solidFill>
                  <a:schemeClr val="tx1"/>
                </a:solidFill>
              </a:rPr>
              <a:t>A parte “dura” da informática.</a:t>
            </a:r>
          </a:p>
          <a:p>
            <a:r>
              <a:rPr lang="pt-BR" dirty="0">
                <a:solidFill>
                  <a:schemeClr val="tx1"/>
                </a:solidFill>
              </a:rPr>
              <a:t>Composta pelos equipamentos (computadores, equipamentos de rede, cabeamento).</a:t>
            </a:r>
          </a:p>
          <a:p>
            <a:r>
              <a:rPr lang="pt-BR" dirty="0">
                <a:solidFill>
                  <a:schemeClr val="tx1"/>
                </a:solidFill>
              </a:rPr>
              <a:t>Sem flexibilidade/facilidade para ser modificado.</a:t>
            </a:r>
          </a:p>
          <a:p>
            <a:r>
              <a:rPr lang="pt-BR" dirty="0">
                <a:solidFill>
                  <a:schemeClr val="tx1"/>
                </a:solidFill>
              </a:rPr>
              <a:t>Uma modificação geralmente implica em criar um novo produto.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411760" y="3406545"/>
            <a:ext cx="6480720" cy="1462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SOFTWARE</a:t>
            </a:r>
          </a:p>
          <a:p>
            <a:r>
              <a:rPr lang="pt-BR" dirty="0">
                <a:solidFill>
                  <a:schemeClr val="tx1"/>
                </a:solidFill>
              </a:rPr>
              <a:t>A parte “mole” da informática.</a:t>
            </a:r>
          </a:p>
          <a:p>
            <a:r>
              <a:rPr lang="pt-BR" dirty="0">
                <a:solidFill>
                  <a:schemeClr val="tx1"/>
                </a:solidFill>
              </a:rPr>
              <a:t>Composta pelos programas de computador.</a:t>
            </a:r>
          </a:p>
          <a:p>
            <a:r>
              <a:rPr lang="pt-BR" dirty="0">
                <a:solidFill>
                  <a:schemeClr val="tx1"/>
                </a:solidFill>
              </a:rPr>
              <a:t>Bastante  flexibilidade/facilidade para ser modificado.</a:t>
            </a:r>
          </a:p>
          <a:p>
            <a:r>
              <a:rPr lang="pt-BR" dirty="0">
                <a:solidFill>
                  <a:schemeClr val="tx1"/>
                </a:solidFill>
              </a:rPr>
              <a:t>Uma modificação pode ser feita sem criar um novo produto.</a:t>
            </a: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8" y="4981514"/>
            <a:ext cx="1983550" cy="1432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411760" y="4951640"/>
            <a:ext cx="6480720" cy="1462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PEOPLEWARE</a:t>
            </a:r>
          </a:p>
          <a:p>
            <a:r>
              <a:rPr lang="pt-BR" dirty="0">
                <a:solidFill>
                  <a:schemeClr val="tx1"/>
                </a:solidFill>
              </a:rPr>
              <a:t>Profissionais da área de TI.</a:t>
            </a:r>
          </a:p>
          <a:p>
            <a:r>
              <a:rPr lang="pt-BR" dirty="0">
                <a:solidFill>
                  <a:schemeClr val="tx1"/>
                </a:solidFill>
              </a:rPr>
              <a:t>Aplicam suas competências e conhecimentos sobre processos de trabalho para atender usuários da tecnologia, entregando soluções para uso e auxiliando em dificuldades do dia a dia.</a:t>
            </a:r>
          </a:p>
        </p:txBody>
      </p:sp>
    </p:spTree>
    <p:extLst>
      <p:ext uri="{BB962C8B-B14F-4D97-AF65-F5344CB8AC3E}">
        <p14:creationId xmlns:p14="http://schemas.microsoft.com/office/powerpoint/2010/main" val="87973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8" y="4951640"/>
            <a:ext cx="1983550" cy="146261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411760" y="4951640"/>
            <a:ext cx="6480720" cy="14626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SERVIÇOS</a:t>
            </a:r>
          </a:p>
          <a:p>
            <a:r>
              <a:rPr lang="pt-BR" dirty="0">
                <a:solidFill>
                  <a:schemeClr val="tx1"/>
                </a:solidFill>
              </a:rPr>
              <a:t>Utilizam o Hardware, o Software e o </a:t>
            </a:r>
            <a:r>
              <a:rPr lang="pt-BR" dirty="0" err="1">
                <a:solidFill>
                  <a:schemeClr val="tx1"/>
                </a:solidFill>
              </a:rPr>
              <a:t>Peopleware</a:t>
            </a:r>
            <a:r>
              <a:rPr lang="pt-BR" dirty="0">
                <a:solidFill>
                  <a:schemeClr val="tx1"/>
                </a:solidFill>
              </a:rPr>
              <a:t> e entregam soluções para uso na empresa.</a:t>
            </a:r>
          </a:p>
          <a:p>
            <a:r>
              <a:rPr lang="pt-BR" dirty="0">
                <a:solidFill>
                  <a:schemeClr val="tx1"/>
                </a:solidFill>
              </a:rPr>
              <a:t>Também podem ser reconfigurados com certa facilidade, adaptando-se aos requerimentos de negócio</a:t>
            </a:r>
          </a:p>
        </p:txBody>
      </p:sp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6" y="1621842"/>
            <a:ext cx="1995769" cy="1663142"/>
          </a:xfrm>
          <a:prstGeom prst="rect">
            <a:avLst/>
          </a:prstGeom>
        </p:spPr>
      </p:pic>
      <p:pic>
        <p:nvPicPr>
          <p:cNvPr id="11" name="Imagem 10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54" y="1586132"/>
            <a:ext cx="1983550" cy="1698851"/>
          </a:xfrm>
          <a:prstGeom prst="rect">
            <a:avLst/>
          </a:prstGeom>
        </p:spPr>
      </p:pic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34" y="1582399"/>
            <a:ext cx="1983550" cy="1702585"/>
          </a:xfrm>
          <a:prstGeom prst="rect">
            <a:avLst/>
          </a:prstGeom>
        </p:spPr>
      </p:pic>
      <p:sp>
        <p:nvSpPr>
          <p:cNvPr id="3" name="Seta para baixo 2"/>
          <p:cNvSpPr/>
          <p:nvPr/>
        </p:nvSpPr>
        <p:spPr>
          <a:xfrm>
            <a:off x="395536" y="3414084"/>
            <a:ext cx="8501186" cy="14401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USADOS PARA</a:t>
            </a:r>
          </a:p>
        </p:txBody>
      </p:sp>
    </p:spTree>
    <p:extLst>
      <p:ext uri="{BB962C8B-B14F-4D97-AF65-F5344CB8AC3E}">
        <p14:creationId xmlns:p14="http://schemas.microsoft.com/office/powerpoint/2010/main" val="4272053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sp>
        <p:nvSpPr>
          <p:cNvPr id="23555" name="Retângulo 1"/>
          <p:cNvSpPr>
            <a:spLocks noChangeArrowheads="1"/>
          </p:cNvSpPr>
          <p:nvPr/>
        </p:nvSpPr>
        <p:spPr bwMode="auto">
          <a:xfrm>
            <a:off x="153988" y="1724025"/>
            <a:ext cx="84185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BR" altLang="pt-BR">
                <a:solidFill>
                  <a:schemeClr val="bg1"/>
                </a:solidFill>
              </a:rPr>
              <a:t>Os Bancos de Dados são Softwares que contém estruturas de arquivamento digital de conteúdo, chamadas Bases de Dados (Database).</a:t>
            </a:r>
          </a:p>
        </p:txBody>
      </p:sp>
      <p:pic>
        <p:nvPicPr>
          <p:cNvPr id="23556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708275"/>
            <a:ext cx="5399088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o explicativo retangular 2"/>
          <p:cNvSpPr/>
          <p:nvPr/>
        </p:nvSpPr>
        <p:spPr bwMode="auto">
          <a:xfrm>
            <a:off x="307975" y="5529263"/>
            <a:ext cx="1728788" cy="935037"/>
          </a:xfrm>
          <a:prstGeom prst="wedgeRectCallout">
            <a:avLst>
              <a:gd name="adj1" fmla="val 152329"/>
              <a:gd name="adj2" fmla="val -6034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Dados de Vendas</a:t>
            </a:r>
          </a:p>
        </p:txBody>
      </p:sp>
      <p:sp>
        <p:nvSpPr>
          <p:cNvPr id="6" name="Texto explicativo retangular 5"/>
          <p:cNvSpPr/>
          <p:nvPr/>
        </p:nvSpPr>
        <p:spPr bwMode="auto">
          <a:xfrm>
            <a:off x="6659563" y="5597525"/>
            <a:ext cx="2160587" cy="936625"/>
          </a:xfrm>
          <a:prstGeom prst="wedgeRectCallout">
            <a:avLst>
              <a:gd name="adj1" fmla="val -29652"/>
              <a:gd name="adj2" fmla="val -126943"/>
            </a:avLst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Dados pessoais de clientes</a:t>
            </a:r>
          </a:p>
        </p:txBody>
      </p:sp>
    </p:spTree>
    <p:extLst>
      <p:ext uri="{BB962C8B-B14F-4D97-AF65-F5344CB8AC3E}">
        <p14:creationId xmlns:p14="http://schemas.microsoft.com/office/powerpoint/2010/main" val="1117253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sp>
        <p:nvSpPr>
          <p:cNvPr id="24579" name="Retângulo 1"/>
          <p:cNvSpPr>
            <a:spLocks noChangeArrowheads="1"/>
          </p:cNvSpPr>
          <p:nvPr/>
        </p:nvSpPr>
        <p:spPr bwMode="auto">
          <a:xfrm>
            <a:off x="153988" y="1714500"/>
            <a:ext cx="84185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BR" altLang="pt-BR">
                <a:solidFill>
                  <a:schemeClr val="bg1"/>
                </a:solidFill>
              </a:rPr>
              <a:t>Esse arquivamento de dados é feito em dispositivos eletrônicos que podem ser:</a:t>
            </a:r>
          </a:p>
          <a:p>
            <a:pPr algn="just"/>
            <a:r>
              <a:rPr lang="pt-BR" altLang="pt-BR" i="1">
                <a:solidFill>
                  <a:schemeClr val="bg1"/>
                </a:solidFill>
              </a:rPr>
              <a:t>1) Discos magnéticos instalados em um computador</a:t>
            </a:r>
          </a:p>
        </p:txBody>
      </p:sp>
      <p:pic>
        <p:nvPicPr>
          <p:cNvPr id="24580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3505200"/>
            <a:ext cx="1524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Imagem 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3505200"/>
            <a:ext cx="40814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75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sp>
        <p:nvSpPr>
          <p:cNvPr id="25603" name="Retângulo 1"/>
          <p:cNvSpPr>
            <a:spLocks noChangeArrowheads="1"/>
          </p:cNvSpPr>
          <p:nvPr/>
        </p:nvSpPr>
        <p:spPr bwMode="auto">
          <a:xfrm>
            <a:off x="153988" y="1714500"/>
            <a:ext cx="84185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BR" altLang="pt-BR">
                <a:solidFill>
                  <a:schemeClr val="bg1"/>
                </a:solidFill>
              </a:rPr>
              <a:t>Esse arquivamento de dados é feito em dispositivos eletrônicos que podem ser:</a:t>
            </a:r>
          </a:p>
          <a:p>
            <a:pPr algn="just"/>
            <a:r>
              <a:rPr lang="pt-BR" altLang="pt-BR" i="1">
                <a:solidFill>
                  <a:schemeClr val="bg1"/>
                </a:solidFill>
              </a:rPr>
              <a:t>2) Discos magnéticos instalados em um dispositivo externo ao computador, o qual está conectado na rede de computadores (DAS, NAS, SAN)</a:t>
            </a:r>
          </a:p>
        </p:txBody>
      </p:sp>
      <p:pic>
        <p:nvPicPr>
          <p:cNvPr id="25604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627563"/>
            <a:ext cx="35988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5" name="Grupo 4"/>
          <p:cNvGrpSpPr>
            <a:grpSpLocks/>
          </p:cNvGrpSpPr>
          <p:nvPr/>
        </p:nvGrpSpPr>
        <p:grpSpPr bwMode="auto">
          <a:xfrm>
            <a:off x="4572000" y="4198938"/>
            <a:ext cx="3744913" cy="2038350"/>
            <a:chOff x="4571999" y="4198672"/>
            <a:chExt cx="2695951" cy="1486108"/>
          </a:xfrm>
        </p:grpSpPr>
        <p:pic>
          <p:nvPicPr>
            <p:cNvPr id="25606" name="Imagem 2" descr="Recorte de Te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198672"/>
              <a:ext cx="2695951" cy="1486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7" name="Retângulo 3"/>
            <p:cNvSpPr>
              <a:spLocks noChangeArrowheads="1"/>
            </p:cNvSpPr>
            <p:nvPr/>
          </p:nvSpPr>
          <p:spPr bwMode="auto">
            <a:xfrm>
              <a:off x="6084168" y="4198672"/>
              <a:ext cx="1183782" cy="3824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pt-BR" altLang="pt-BR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04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sp>
        <p:nvSpPr>
          <p:cNvPr id="26627" name="Retângulo 1"/>
          <p:cNvSpPr>
            <a:spLocks noChangeArrowheads="1"/>
          </p:cNvSpPr>
          <p:nvPr/>
        </p:nvSpPr>
        <p:spPr bwMode="auto">
          <a:xfrm>
            <a:off x="153988" y="1714500"/>
            <a:ext cx="84185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BR" altLang="pt-BR">
                <a:solidFill>
                  <a:schemeClr val="bg1"/>
                </a:solidFill>
              </a:rPr>
              <a:t>Esse arquivamento de dados é feito em dispositivos eletrônicos que podem ser:</a:t>
            </a:r>
          </a:p>
          <a:p>
            <a:pPr algn="just"/>
            <a:r>
              <a:rPr lang="pt-BR" altLang="pt-BR" i="1">
                <a:solidFill>
                  <a:schemeClr val="bg1"/>
                </a:solidFill>
              </a:rPr>
              <a:t>3) Dispositovos Óticos como CDs, DVDs</a:t>
            </a:r>
          </a:p>
          <a:p>
            <a:pPr algn="just"/>
            <a:r>
              <a:rPr lang="pt-BR" altLang="pt-BR" i="1">
                <a:solidFill>
                  <a:schemeClr val="bg1"/>
                </a:solidFill>
              </a:rPr>
              <a:t>4) Fitas Magnéticas</a:t>
            </a:r>
          </a:p>
        </p:txBody>
      </p:sp>
      <p:pic>
        <p:nvPicPr>
          <p:cNvPr id="26628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33178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Imagem 6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016375"/>
            <a:ext cx="2487613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56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82920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2447" y="2000252"/>
            <a:ext cx="53084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APRESENTAÇÃO 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DO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 PROFESSOR</a:t>
            </a:r>
          </a:p>
          <a:p>
            <a:pPr algn="ctr"/>
            <a:endParaRPr lang="en-US" sz="4400" cap="all" dirty="0">
              <a:solidFill>
                <a:schemeClr val="tx1">
                  <a:lumMod val="50000"/>
                  <a:lumOff val="50000"/>
                </a:schemeClr>
              </a:solidFill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sp>
        <p:nvSpPr>
          <p:cNvPr id="20483" name="Retângulo 1"/>
          <p:cNvSpPr>
            <a:spLocks noChangeArrowheads="1"/>
          </p:cNvSpPr>
          <p:nvPr/>
        </p:nvSpPr>
        <p:spPr bwMode="auto">
          <a:xfrm>
            <a:off x="153988" y="1714500"/>
            <a:ext cx="8418512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defRPr/>
            </a:pPr>
            <a:r>
              <a:rPr lang="pt-BR" altLang="pt-BR" dirty="0">
                <a:solidFill>
                  <a:schemeClr val="bg1"/>
                </a:solidFill>
              </a:rPr>
              <a:t>Esses arquivos digitais e dispositivos são controlados por Softwares. Em projetos de Bancos de Dados temos:</a:t>
            </a:r>
          </a:p>
          <a:p>
            <a:pPr algn="just"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Sistemas Operacionais: controlam o funcionamento dos dispositivos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Sistemas de Gerenciamento de Bancos de Dados: controlam os arquivos digitais de dados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Sistemas de Aplicação: entregam informação e/ou automação para as operações que as pessoas e empresas realizam</a:t>
            </a:r>
          </a:p>
        </p:txBody>
      </p:sp>
    </p:spTree>
    <p:extLst>
      <p:ext uri="{BB962C8B-B14F-4D97-AF65-F5344CB8AC3E}">
        <p14:creationId xmlns:p14="http://schemas.microsoft.com/office/powerpoint/2010/main" val="1181227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>
                <a:solidFill>
                  <a:schemeClr val="bg1"/>
                </a:solidFill>
              </a:rPr>
              <a:t>Visão técnica dos elementos envolvidos em um projeto envolvendo Banco de Dados</a:t>
            </a:r>
          </a:p>
        </p:txBody>
      </p:sp>
      <p:pic>
        <p:nvPicPr>
          <p:cNvPr id="28675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4463"/>
            <a:ext cx="7704137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619672" y="5877272"/>
            <a:ext cx="6048672" cy="647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"/>
          <p:cNvSpPr>
            <a:spLocks noChangeArrowheads="1"/>
          </p:cNvSpPr>
          <p:nvPr/>
        </p:nvSpPr>
        <p:spPr bwMode="auto">
          <a:xfrm>
            <a:off x="2273612" y="2902351"/>
            <a:ext cx="4895850" cy="20335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Importância dos Bancos de Dados em Negócios</a:t>
            </a:r>
          </a:p>
        </p:txBody>
      </p:sp>
    </p:spTree>
    <p:extLst>
      <p:ext uri="{BB962C8B-B14F-4D97-AF65-F5344CB8AC3E}">
        <p14:creationId xmlns:p14="http://schemas.microsoft.com/office/powerpoint/2010/main" val="257196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Hoje, 100% das empresas que operam no Brasil são dependentes de </a:t>
            </a:r>
            <a:r>
              <a:rPr lang="pt-BR" b="1" dirty="0">
                <a:solidFill>
                  <a:schemeClr val="bg1"/>
                </a:solidFill>
              </a:rPr>
              <a:t>Tecnologias da Informação e da Comunicação (</a:t>
            </a:r>
            <a:r>
              <a:rPr lang="pt-BR" b="1" dirty="0" err="1">
                <a:solidFill>
                  <a:schemeClr val="bg1"/>
                </a:solidFill>
              </a:rPr>
              <a:t>TICs</a:t>
            </a:r>
            <a:r>
              <a:rPr lang="pt-BR" b="1" dirty="0">
                <a:solidFill>
                  <a:schemeClr val="bg1"/>
                </a:solidFill>
              </a:rPr>
              <a:t>) </a:t>
            </a:r>
            <a:r>
              <a:rPr lang="pt-BR" altLang="pt-BR" b="1" dirty="0">
                <a:solidFill>
                  <a:schemeClr val="bg1"/>
                </a:solidFill>
              </a:rPr>
              <a:t>para:</a:t>
            </a:r>
          </a:p>
        </p:txBody>
      </p:sp>
      <p:sp>
        <p:nvSpPr>
          <p:cNvPr id="20483" name="Retângulo 1"/>
          <p:cNvSpPr>
            <a:spLocks noChangeArrowheads="1"/>
          </p:cNvSpPr>
          <p:nvPr/>
        </p:nvSpPr>
        <p:spPr bwMode="auto">
          <a:xfrm>
            <a:off x="153988" y="1412776"/>
            <a:ext cx="841851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Comprar suprimentos por Comércio Eletrônico, Leilão Direto ou Reverso, EDI (Electronic Data Interchange)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Vender produtos e serviços, realizar e registrar contratos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Prestar serviços e assistência técnica ao cliente e consumidor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Apurar e recolher tributos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Realizar registros fiscais</a:t>
            </a:r>
          </a:p>
          <a:p>
            <a:pPr algn="just"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Mesmo as empresas que não possuem informática em seu estabelecimento, contratam serviços de terceiros que são fundamentais para as suas operações e que usam informática.</a:t>
            </a:r>
          </a:p>
        </p:txBody>
      </p:sp>
    </p:spTree>
    <p:extLst>
      <p:ext uri="{BB962C8B-B14F-4D97-AF65-F5344CB8AC3E}">
        <p14:creationId xmlns:p14="http://schemas.microsoft.com/office/powerpoint/2010/main" val="159146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As empresas operam para conduzir seus negócios:</a:t>
            </a: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1115835"/>
            <a:ext cx="6573490" cy="5409509"/>
          </a:xfrm>
          <a:prstGeom prst="rect">
            <a:avLst/>
          </a:prstGeom>
        </p:spPr>
      </p:pic>
      <p:sp>
        <p:nvSpPr>
          <p:cNvPr id="3" name="Texto explicativo retangular 2"/>
          <p:cNvSpPr/>
          <p:nvPr/>
        </p:nvSpPr>
        <p:spPr>
          <a:xfrm>
            <a:off x="7020272" y="1115835"/>
            <a:ext cx="1944341" cy="1737101"/>
          </a:xfrm>
          <a:prstGeom prst="wedgeRectCallout">
            <a:avLst>
              <a:gd name="adj1" fmla="val -68564"/>
              <a:gd name="adj2" fmla="val 224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Representa de forma abstrata um fato, um evento, uma ocorrência do mundo real</a:t>
            </a:r>
          </a:p>
        </p:txBody>
      </p:sp>
      <p:sp>
        <p:nvSpPr>
          <p:cNvPr id="6" name="Texto explicativo retangular 5"/>
          <p:cNvSpPr/>
          <p:nvPr/>
        </p:nvSpPr>
        <p:spPr>
          <a:xfrm>
            <a:off x="7020271" y="2924945"/>
            <a:ext cx="1944341" cy="1584176"/>
          </a:xfrm>
          <a:prstGeom prst="wedgeRectCallout">
            <a:avLst>
              <a:gd name="adj1" fmla="val -68564"/>
              <a:gd name="adj2" fmla="val 224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São dados selecionados, organizados, classificados para uso/consumo</a:t>
            </a:r>
          </a:p>
        </p:txBody>
      </p:sp>
      <p:sp>
        <p:nvSpPr>
          <p:cNvPr id="7" name="Texto explicativo retangular 6"/>
          <p:cNvSpPr/>
          <p:nvPr/>
        </p:nvSpPr>
        <p:spPr>
          <a:xfrm>
            <a:off x="7020147" y="4581128"/>
            <a:ext cx="1944341" cy="1944216"/>
          </a:xfrm>
          <a:prstGeom prst="wedgeRectCallout">
            <a:avLst>
              <a:gd name="adj1" fmla="val -68564"/>
              <a:gd name="adj2" fmla="val 224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Reflexão e contextualização que aplica de forma prática as informações em situações de decisão</a:t>
            </a:r>
          </a:p>
        </p:txBody>
      </p:sp>
    </p:spTree>
    <p:extLst>
      <p:ext uri="{BB962C8B-B14F-4D97-AF65-F5344CB8AC3E}">
        <p14:creationId xmlns:p14="http://schemas.microsoft.com/office/powerpoint/2010/main" val="1214424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As empresas operam para conduzir seus negócios:</a:t>
            </a: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1115835"/>
            <a:ext cx="6573490" cy="540950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876256" y="1115835"/>
            <a:ext cx="2267744" cy="540950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SABEDORIA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Eliminação de dúvidas para realizar as tomadas de decisão</a:t>
            </a:r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endParaRPr lang="pt-BR" sz="2400" dirty="0"/>
          </a:p>
        </p:txBody>
      </p:sp>
      <p:sp>
        <p:nvSpPr>
          <p:cNvPr id="5" name="Seta para a direita 4"/>
          <p:cNvSpPr/>
          <p:nvPr/>
        </p:nvSpPr>
        <p:spPr>
          <a:xfrm>
            <a:off x="6300192" y="2636912"/>
            <a:ext cx="1008112" cy="273630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Levam a</a:t>
            </a:r>
          </a:p>
        </p:txBody>
      </p:sp>
      <p:sp>
        <p:nvSpPr>
          <p:cNvPr id="8" name="Retângulo 7"/>
          <p:cNvSpPr/>
          <p:nvPr/>
        </p:nvSpPr>
        <p:spPr>
          <a:xfrm>
            <a:off x="7164288" y="4509120"/>
            <a:ext cx="1656184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chamada inteligência das pessoas e da corporação</a:t>
            </a:r>
          </a:p>
        </p:txBody>
      </p:sp>
    </p:spTree>
    <p:extLst>
      <p:ext uri="{BB962C8B-B14F-4D97-AF65-F5344CB8AC3E}">
        <p14:creationId xmlns:p14="http://schemas.microsoft.com/office/powerpoint/2010/main" val="3425367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auto">
          <a:xfrm>
            <a:off x="34925" y="1531938"/>
            <a:ext cx="9001125" cy="50657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DINÂMICA DE SALA</a:t>
            </a:r>
            <a:endParaRPr lang="pt-BR" altLang="pt-BR" sz="1800" dirty="0"/>
          </a:p>
          <a:p>
            <a:pPr>
              <a:defRPr/>
            </a:pPr>
            <a:endParaRPr lang="pt-BR" altLang="pt-BR" sz="1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Teatro com 5 participantes: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-Um contador;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-Um gerente comercial;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-Um diretor financeiro;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-Um presidente;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-Um analista de dados.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TEMA: crise financeira e ações de recuperação em uma empresa de Mídia Direta.</a:t>
            </a:r>
          </a:p>
          <a:p>
            <a:pPr>
              <a:defRPr/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pt-BR" altLang="pt-BR" sz="1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EstudoCaso</a:t>
            </a:r>
            <a:r>
              <a:rPr lang="pt-BR" altLang="pt-B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Midia.Doc</a:t>
            </a: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pt-BR" altLang="pt-BR" sz="1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58750" y="782638"/>
            <a:ext cx="8734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</a:rPr>
              <a:t>ATIVIDADE PRÁTICA</a:t>
            </a:r>
          </a:p>
        </p:txBody>
      </p:sp>
      <p:pic>
        <p:nvPicPr>
          <p:cNvPr id="10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660400"/>
            <a:ext cx="1081087" cy="874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de cantos arredondados 3"/>
          <p:cNvSpPr/>
          <p:nvPr/>
        </p:nvSpPr>
        <p:spPr>
          <a:xfrm>
            <a:off x="3347864" y="1772816"/>
            <a:ext cx="5328592" cy="345638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FF9999"/>
                </a:solidFill>
              </a:rPr>
              <a:t>Ao final, os espectadores devem responder as perguntas do professor</a:t>
            </a:r>
          </a:p>
        </p:txBody>
      </p:sp>
    </p:spTree>
    <p:extLst>
      <p:ext uri="{BB962C8B-B14F-4D97-AF65-F5344CB8AC3E}">
        <p14:creationId xmlns:p14="http://schemas.microsoft.com/office/powerpoint/2010/main" val="3532301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auto">
          <a:xfrm>
            <a:off x="34925" y="1531938"/>
            <a:ext cx="9001125" cy="50657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altLang="pt-B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Você , como profissional da área de banco de dados, está sempre participando de discussões sobre a necessidade de expansão de equipamentos que armazenam o conteúdo informacional da empresa.</a:t>
            </a:r>
          </a:p>
          <a:p>
            <a:pPr>
              <a:defRPr/>
            </a:pPr>
            <a:endParaRPr lang="pt-BR" altLang="pt-BR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Essas discussões são longas e os acionistas (que pagam a conta da compra) têm dificuldade de aceitar a sua argumentação sobre o vertiginoso crescimento dos volumes de dados.</a:t>
            </a:r>
          </a:p>
          <a:p>
            <a:pPr>
              <a:defRPr/>
            </a:pPr>
            <a:endParaRPr lang="pt-BR" altLang="pt-BR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pt-BR" altLang="pt-B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Para ajudar na argumentação, faça uma pesquisa sobre o crescimento do armazenamento digital de dados no mundo!</a:t>
            </a:r>
          </a:p>
        </p:txBody>
      </p:sp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58750" y="782638"/>
            <a:ext cx="8734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</a:rPr>
              <a:t>ATIVIDADE PRÁTICA</a:t>
            </a:r>
          </a:p>
        </p:txBody>
      </p:sp>
      <p:pic>
        <p:nvPicPr>
          <p:cNvPr id="10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660400"/>
            <a:ext cx="1081087" cy="874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59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Existe uma carência de profissionais capazes de ajudar as empresas a descobrir como trabalhar os dados disponíveis em prol dos negócios:</a:t>
            </a:r>
          </a:p>
        </p:txBody>
      </p:sp>
      <p:sp>
        <p:nvSpPr>
          <p:cNvPr id="20483" name="Retângulo 1"/>
          <p:cNvSpPr>
            <a:spLocks noChangeArrowheads="1"/>
          </p:cNvSpPr>
          <p:nvPr/>
        </p:nvSpPr>
        <p:spPr bwMode="auto">
          <a:xfrm>
            <a:off x="153988" y="5919663"/>
            <a:ext cx="84185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Sua formação o(a) coloca em </a:t>
            </a:r>
            <a:r>
              <a:rPr lang="pt-BR" altLang="pt-BR" i="1">
                <a:solidFill>
                  <a:schemeClr val="bg1"/>
                </a:solidFill>
              </a:rPr>
              <a:t>vantagem competitiva</a:t>
            </a:r>
            <a:r>
              <a:rPr lang="pt-BR" altLang="pt-BR" i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940152" y="2204864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Pesquisa publicada pela  </a:t>
            </a:r>
            <a:r>
              <a:rPr lang="pt-BR" i="1" dirty="0" err="1">
                <a:solidFill>
                  <a:schemeClr val="bg1"/>
                </a:solidFill>
              </a:rPr>
              <a:t>Mckinsey</a:t>
            </a:r>
            <a:r>
              <a:rPr lang="pt-BR" dirty="0">
                <a:solidFill>
                  <a:schemeClr val="bg1"/>
                </a:solidFill>
              </a:rPr>
              <a:t> , 2015 - </a:t>
            </a:r>
            <a:r>
              <a:rPr lang="pt-BR" u="sng" dirty="0">
                <a:hlinkClick r:id="rId3"/>
              </a:rPr>
              <a:t>http://www.mckinsey.com/insights/business_technology/big_data_the_next_frontier_for_innovation</a:t>
            </a:r>
            <a:r>
              <a:rPr lang="pt-BR" dirty="0"/>
              <a:t>.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165377" y="1988840"/>
            <a:ext cx="548674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Administrador de Bancos de Dados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Oficial de Segurança de Dados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Analista de Dados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Engenheiro de Dados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Cientista de dados</a:t>
            </a:r>
          </a:p>
        </p:txBody>
      </p:sp>
    </p:spTree>
    <p:extLst>
      <p:ext uri="{BB962C8B-B14F-4D97-AF65-F5344CB8AC3E}">
        <p14:creationId xmlns:p14="http://schemas.microsoft.com/office/powerpoint/2010/main" val="1187956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"/>
          <p:cNvSpPr>
            <a:spLocks noChangeArrowheads="1"/>
          </p:cNvSpPr>
          <p:nvPr/>
        </p:nvSpPr>
        <p:spPr bwMode="auto">
          <a:xfrm>
            <a:off x="2273612" y="2902351"/>
            <a:ext cx="4895850" cy="20335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BR" altLang="pt-BR" b="1" dirty="0">
                <a:solidFill>
                  <a:schemeClr val="bg1"/>
                </a:solidFill>
              </a:rPr>
              <a:t>Governança de Dados e seu papel na Gestão Empresarial</a:t>
            </a:r>
          </a:p>
        </p:txBody>
      </p:sp>
    </p:spTree>
    <p:extLst>
      <p:ext uri="{BB962C8B-B14F-4D97-AF65-F5344CB8AC3E}">
        <p14:creationId xmlns:p14="http://schemas.microsoft.com/office/powerpoint/2010/main" val="175222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Gotham-Bold"/>
                <a:cs typeface="Gotham-Bold"/>
              </a:rPr>
              <a:t>SHORT </a:t>
            </a:r>
            <a:r>
              <a:rPr lang="en-US" sz="2800" dirty="0">
                <a:solidFill>
                  <a:schemeClr val="bg1"/>
                </a:solidFill>
                <a:latin typeface="Gotham-Book"/>
                <a:cs typeface="Gotham-Book"/>
              </a:rPr>
              <a:t>BIO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 descr="Resultado de imagem para SUA FOTO AQ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SUA FOTO AQU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Rectangle 19"/>
          <p:cNvSpPr/>
          <p:nvPr/>
        </p:nvSpPr>
        <p:spPr>
          <a:xfrm>
            <a:off x="3789680" y="4741768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0"/>
          <p:cNvSpPr txBox="1"/>
          <p:nvPr/>
        </p:nvSpPr>
        <p:spPr>
          <a:xfrm>
            <a:off x="4163412" y="4867582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  <a:latin typeface="Gotham-Bold"/>
                <a:cs typeface="Gotham-Bold"/>
              </a:rPr>
              <a:t>RENATO JARDIM PARDUCCI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4177606" y="5262363"/>
            <a:ext cx="35734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Profrenato.parducci@fiap.com.br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4C17133-DDF9-451F-B925-F807D17C8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2" r="29300" b="41756"/>
          <a:stretch/>
        </p:blipFill>
        <p:spPr>
          <a:xfrm>
            <a:off x="866726" y="1675375"/>
            <a:ext cx="2283926" cy="36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22993" y="908720"/>
            <a:ext cx="2915542" cy="36933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ESTUDO DE CASO SIMULADO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0A4E40B-168B-4FB7-949C-DA2A137AE6DA}"/>
              </a:ext>
            </a:extLst>
          </p:cNvPr>
          <p:cNvSpPr/>
          <p:nvPr/>
        </p:nvSpPr>
        <p:spPr>
          <a:xfrm>
            <a:off x="107504" y="1484784"/>
            <a:ext cx="8856984" cy="5040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dirty="0" err="1">
                <a:solidFill>
                  <a:schemeClr val="tx1"/>
                </a:solidFill>
              </a:rPr>
              <a:t>LuxoDoLixo</a:t>
            </a:r>
            <a:r>
              <a:rPr lang="pt-BR" dirty="0">
                <a:solidFill>
                  <a:schemeClr val="tx1"/>
                </a:solidFill>
              </a:rPr>
              <a:t> contratou a </a:t>
            </a:r>
            <a:r>
              <a:rPr lang="pt-BR" dirty="0" err="1">
                <a:solidFill>
                  <a:schemeClr val="tx1"/>
                </a:solidFill>
              </a:rPr>
              <a:t>SuperSoloucoes</a:t>
            </a:r>
            <a:r>
              <a:rPr lang="pt-BR" dirty="0">
                <a:solidFill>
                  <a:schemeClr val="tx1"/>
                </a:solidFill>
              </a:rPr>
              <a:t> por que ela quer começar as suas operações de forma correta, bem administradas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dirty="0" err="1">
                <a:solidFill>
                  <a:schemeClr val="tx1"/>
                </a:solidFill>
              </a:rPr>
              <a:t>LuxoDoLixo</a:t>
            </a:r>
            <a:r>
              <a:rPr lang="pt-BR" dirty="0">
                <a:solidFill>
                  <a:schemeClr val="tx1"/>
                </a:solidFill>
              </a:rPr>
              <a:t> é uma empresa de sociedade limitada que tem cinco acionistas. Ela está contratando seu corpo de colaboradores e definindo sua organização interna, seus processos de rotina e seus primeiros projetos.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O senhor </a:t>
            </a:r>
            <a:r>
              <a:rPr lang="pt-BR" dirty="0" err="1">
                <a:solidFill>
                  <a:schemeClr val="tx1"/>
                </a:solidFill>
              </a:rPr>
              <a:t>LexLuxor</a:t>
            </a:r>
            <a:r>
              <a:rPr lang="pt-BR" dirty="0">
                <a:solidFill>
                  <a:schemeClr val="tx1"/>
                </a:solidFill>
              </a:rPr>
              <a:t>, diretor presidente e também sócio da empresa de reciclagem, quer ter segurança de não esquecer detalhes importantes de serem definidos e gerenciados na iniciação das operações da empresa.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Você, da </a:t>
            </a:r>
            <a:r>
              <a:rPr lang="pt-BR" dirty="0" err="1">
                <a:solidFill>
                  <a:schemeClr val="tx1"/>
                </a:solidFill>
              </a:rPr>
              <a:t>SuperSolucoes</a:t>
            </a:r>
            <a:r>
              <a:rPr lang="pt-BR" dirty="0">
                <a:solidFill>
                  <a:schemeClr val="tx1"/>
                </a:solidFill>
              </a:rPr>
              <a:t>, que está cuidando do projeto de informatização da reciclagem, precisa garantir essas premissas de definição e gestão para que o negócio do cliente possa ser inaugurado e gerenciado de forma apropriada. Pesquise sobre Governança  e descubra como o conhecimento nessa área pode ajudar você a atentar para os detalhes mais importantes nos projetos para atender negócios.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60137C-B000-4FDE-8B21-F9189E00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39" y="620688"/>
            <a:ext cx="105327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97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Governança:</a:t>
            </a:r>
          </a:p>
        </p:txBody>
      </p:sp>
      <p:sp>
        <p:nvSpPr>
          <p:cNvPr id="20483" name="Retângulo 1"/>
          <p:cNvSpPr>
            <a:spLocks noChangeArrowheads="1"/>
          </p:cNvSpPr>
          <p:nvPr/>
        </p:nvSpPr>
        <p:spPr bwMode="auto">
          <a:xfrm>
            <a:off x="151004" y="4717886"/>
            <a:ext cx="88106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As empresas participam de um jogo de disputa por mercados e capital. </a:t>
            </a:r>
          </a:p>
          <a:p>
            <a:pPr algn="just"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Você participaria de um jogo sem regras?</a:t>
            </a:r>
          </a:p>
          <a:p>
            <a:pPr algn="just"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A Governança estabelece as regras do jogo!</a:t>
            </a: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144770" y="1556792"/>
            <a:ext cx="879923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Sistema que estabelece regras de gestão e operação que ampliam a capacidade de planejamento, acompanhamento, avaliação e controle e melhoram decisões e resultados empresariais.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i="1" dirty="0">
                <a:solidFill>
                  <a:schemeClr val="bg1"/>
                </a:solidFill>
              </a:rPr>
              <a:t>Governança corporativa corresponde aos processos, costumes, políticas, leis e instituições que são usados para fazer a administração de uma empresa..</a:t>
            </a:r>
          </a:p>
        </p:txBody>
      </p:sp>
    </p:spTree>
    <p:extLst>
      <p:ext uri="{BB962C8B-B14F-4D97-AF65-F5344CB8AC3E}">
        <p14:creationId xmlns:p14="http://schemas.microsoft.com/office/powerpoint/2010/main" val="4136198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Governança define passos e autoridade para:</a:t>
            </a: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170326" y="1282690"/>
            <a:ext cx="8799236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Estimar o valor do ativo informacional para os negócios;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Propor projetos que atendam a estratégia  e operação de negócio;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Adquirir ativos e contratar serviços de terceiros;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Estabelecer novas rotinas operacionais e papéis funcionais;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Acompanhar, controlar e reportar resultados das rotinas operacionais;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Gerenciar pessoas e o conhecimento tácito e explícito;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endParaRPr lang="pt-BR" altLang="pt-BR" sz="2200" i="1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altLang="pt-BR" sz="2200" i="1" dirty="0">
                <a:solidFill>
                  <a:schemeClr val="bg1"/>
                </a:solidFill>
              </a:rPr>
              <a:t>Controlar resultados e garantir a continuidade operacional.</a:t>
            </a:r>
          </a:p>
        </p:txBody>
      </p:sp>
    </p:spTree>
    <p:extLst>
      <p:ext uri="{BB962C8B-B14F-4D97-AF65-F5344CB8AC3E}">
        <p14:creationId xmlns:p14="http://schemas.microsoft.com/office/powerpoint/2010/main" val="2124127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4"/>
          <p:cNvSpPr txBox="1">
            <a:spLocks noChangeArrowheads="1"/>
          </p:cNvSpPr>
          <p:nvPr/>
        </p:nvSpPr>
        <p:spPr bwMode="auto">
          <a:xfrm>
            <a:off x="158750" y="549275"/>
            <a:ext cx="880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b="1" dirty="0">
                <a:solidFill>
                  <a:schemeClr val="bg1"/>
                </a:solidFill>
              </a:rPr>
              <a:t>O objetivo final da Governança é:</a:t>
            </a:r>
          </a:p>
        </p:txBody>
      </p:sp>
      <p:sp>
        <p:nvSpPr>
          <p:cNvPr id="6" name="Retângulo 1"/>
          <p:cNvSpPr>
            <a:spLocks noChangeArrowheads="1"/>
          </p:cNvSpPr>
          <p:nvPr/>
        </p:nvSpPr>
        <p:spPr bwMode="auto">
          <a:xfrm>
            <a:off x="144770" y="1556792"/>
            <a:ext cx="879923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  <a:defRPr/>
            </a:pPr>
            <a:r>
              <a:rPr lang="pt-BR" dirty="0">
                <a:solidFill>
                  <a:schemeClr val="bg1"/>
                </a:solidFill>
              </a:rPr>
              <a:t>Garantir a </a:t>
            </a:r>
            <a:r>
              <a:rPr lang="pt-BR" dirty="0">
                <a:solidFill>
                  <a:srgbClr val="FFFF00"/>
                </a:solidFill>
              </a:rPr>
              <a:t>confiabilidade em uma</a:t>
            </a:r>
            <a:r>
              <a:rPr lang="pt-BR" dirty="0">
                <a:solidFill>
                  <a:schemeClr val="bg1"/>
                </a:solidFill>
              </a:rPr>
              <a:t> determinada </a:t>
            </a:r>
            <a:r>
              <a:rPr lang="pt-BR" dirty="0">
                <a:solidFill>
                  <a:srgbClr val="FFFF00"/>
                </a:solidFill>
              </a:rPr>
              <a:t>empresa</a:t>
            </a:r>
            <a:r>
              <a:rPr lang="pt-BR" dirty="0">
                <a:solidFill>
                  <a:schemeClr val="bg1"/>
                </a:solidFill>
              </a:rPr>
              <a:t> para </a:t>
            </a:r>
            <a:r>
              <a:rPr lang="pt-BR" dirty="0">
                <a:solidFill>
                  <a:srgbClr val="FFFF00"/>
                </a:solidFill>
              </a:rPr>
              <a:t>com</a:t>
            </a:r>
            <a:r>
              <a:rPr lang="pt-BR" dirty="0">
                <a:solidFill>
                  <a:schemeClr val="bg1"/>
                </a:solidFill>
              </a:rPr>
              <a:t> os seus </a:t>
            </a:r>
            <a:r>
              <a:rPr lang="pt-BR" dirty="0">
                <a:solidFill>
                  <a:srgbClr val="FFFF00"/>
                </a:solidFill>
              </a:rPr>
              <a:t>acionistas</a:t>
            </a:r>
            <a:r>
              <a:rPr lang="pt-BR" dirty="0">
                <a:solidFill>
                  <a:schemeClr val="bg1"/>
                </a:solidFill>
              </a:rPr>
              <a:t>, criando um conjunto eficiente de mecanismos com </a:t>
            </a:r>
            <a:r>
              <a:rPr lang="pt-BR" dirty="0">
                <a:solidFill>
                  <a:srgbClr val="FF9999"/>
                </a:solidFill>
              </a:rPr>
              <a:t>pessoas, processos e tecnologia</a:t>
            </a:r>
            <a:r>
              <a:rPr lang="pt-BR" dirty="0">
                <a:solidFill>
                  <a:schemeClr val="bg1"/>
                </a:solidFill>
              </a:rPr>
              <a:t>, que </a:t>
            </a:r>
            <a:r>
              <a:rPr lang="pt-BR" dirty="0">
                <a:solidFill>
                  <a:srgbClr val="92D050"/>
                </a:solidFill>
              </a:rPr>
              <a:t>incentivem</a:t>
            </a:r>
            <a:r>
              <a:rPr lang="pt-BR" dirty="0">
                <a:solidFill>
                  <a:schemeClr val="bg1"/>
                </a:solidFill>
              </a:rPr>
              <a:t> boas práticas, </a:t>
            </a:r>
            <a:r>
              <a:rPr lang="pt-BR" dirty="0">
                <a:solidFill>
                  <a:srgbClr val="92D050"/>
                </a:solidFill>
              </a:rPr>
              <a:t>monitorem, controlem e reportem </a:t>
            </a:r>
            <a:r>
              <a:rPr lang="pt-BR" dirty="0">
                <a:solidFill>
                  <a:schemeClr val="bg1"/>
                </a:solidFill>
              </a:rPr>
              <a:t>essas </a:t>
            </a:r>
            <a:r>
              <a:rPr lang="pt-BR" dirty="0">
                <a:solidFill>
                  <a:srgbClr val="92D050"/>
                </a:solidFill>
              </a:rPr>
              <a:t>práticas</a:t>
            </a:r>
            <a:r>
              <a:rPr lang="pt-BR" dirty="0">
                <a:solidFill>
                  <a:schemeClr val="bg1"/>
                </a:solidFill>
              </a:rPr>
              <a:t>, a fim de assegurar que o comportamento dos executivos e demais colaboradores esteja sempre </a:t>
            </a:r>
            <a:r>
              <a:rPr lang="pt-BR" dirty="0">
                <a:solidFill>
                  <a:srgbClr val="92D050"/>
                </a:solidFill>
              </a:rPr>
              <a:t>alinhado com o interesse dos acionistas</a:t>
            </a:r>
            <a:r>
              <a:rPr lang="pt-BR" dirty="0">
                <a:solidFill>
                  <a:schemeClr val="bg1"/>
                </a:solidFill>
              </a:rPr>
              <a:t>.</a:t>
            </a:r>
            <a:endParaRPr lang="pt-BR" altLang="pt-B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8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96752"/>
            <a:ext cx="5112568" cy="325197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Texto explicativo retangular 1"/>
          <p:cNvSpPr/>
          <p:nvPr/>
        </p:nvSpPr>
        <p:spPr>
          <a:xfrm>
            <a:off x="1979712" y="5229200"/>
            <a:ext cx="5112568" cy="1080120"/>
          </a:xfrm>
          <a:prstGeom prst="wedgeRectCallout">
            <a:avLst>
              <a:gd name="adj1" fmla="val -19498"/>
              <a:gd name="adj2" fmla="val -1282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C00000"/>
                </a:solidFill>
              </a:rPr>
              <a:t>Faça os exercícios a seguir para descobrir se não as tem!</a:t>
            </a:r>
          </a:p>
        </p:txBody>
      </p:sp>
    </p:spTree>
    <p:extLst>
      <p:ext uri="{BB962C8B-B14F-4D97-AF65-F5344CB8AC3E}">
        <p14:creationId xmlns:p14="http://schemas.microsoft.com/office/powerpoint/2010/main" val="7719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7000" y="639763"/>
            <a:ext cx="7443788" cy="587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Referência bibliográficas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1443" name="Retângulo 1"/>
          <p:cNvSpPr>
            <a:spLocks noChangeArrowheads="1"/>
          </p:cNvSpPr>
          <p:nvPr/>
        </p:nvSpPr>
        <p:spPr bwMode="auto">
          <a:xfrm>
            <a:off x="123825" y="1508125"/>
            <a:ext cx="8424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altLang="pt-BR" sz="1800" b="1">
                <a:solidFill>
                  <a:schemeClr val="bg1"/>
                </a:solidFill>
              </a:rPr>
              <a:t>BIBLIOGRAFIA: </a:t>
            </a:r>
            <a:endParaRPr lang="pt-BR" altLang="pt-BR" sz="1800" b="1" dirty="0">
              <a:solidFill>
                <a:schemeClr val="bg1"/>
              </a:solidFill>
            </a:endParaRPr>
          </a:p>
        </p:txBody>
      </p:sp>
      <p:pic>
        <p:nvPicPr>
          <p:cNvPr id="61444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639763"/>
            <a:ext cx="1363662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4"/>
          <p:cNvSpPr>
            <a:spLocks noChangeArrowheads="1"/>
          </p:cNvSpPr>
          <p:nvPr/>
        </p:nvSpPr>
        <p:spPr bwMode="auto">
          <a:xfrm>
            <a:off x="127000" y="1948019"/>
            <a:ext cx="86963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solidFill>
                  <a:schemeClr val="bg1"/>
                </a:solidFill>
              </a:rPr>
              <a:t>PRESSMAN, R. S. </a:t>
            </a:r>
            <a:r>
              <a:rPr lang="pt-BR" altLang="pt-BR" sz="1800" b="1" dirty="0">
                <a:solidFill>
                  <a:schemeClr val="bg1"/>
                </a:solidFill>
              </a:rPr>
              <a:t>Engenharia de software</a:t>
            </a:r>
            <a:r>
              <a:rPr lang="pt-BR" altLang="pt-BR" sz="1800" dirty="0">
                <a:solidFill>
                  <a:schemeClr val="bg1"/>
                </a:solidFill>
              </a:rPr>
              <a:t>. São Paulo: Editora McGraw-Hill, 2002.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solidFill>
                  <a:schemeClr val="bg1"/>
                </a:solidFill>
              </a:rPr>
              <a:t>SOMERVILLE, I.. </a:t>
            </a:r>
            <a:r>
              <a:rPr lang="pt-BR" altLang="pt-BR" sz="1800" b="1" dirty="0">
                <a:solidFill>
                  <a:schemeClr val="bg1"/>
                </a:solidFill>
              </a:rPr>
              <a:t>Engenharia de software</a:t>
            </a:r>
            <a:r>
              <a:rPr lang="pt-BR" altLang="pt-BR" sz="1800" dirty="0">
                <a:solidFill>
                  <a:schemeClr val="bg1"/>
                </a:solidFill>
              </a:rPr>
              <a:t>. São Paulo: Editora Pearson, 2010.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altLang="pt-BR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solidFill>
                  <a:schemeClr val="bg1"/>
                </a:solidFill>
              </a:rPr>
              <a:t>LOPES REGO, BERGSON. Gestão e Governança de Dados - Promovendo dados como ativo de valor nas empresas.1a </a:t>
            </a:r>
            <a:r>
              <a:rPr lang="pt-BR" sz="1800" dirty="0" err="1">
                <a:solidFill>
                  <a:schemeClr val="bg1"/>
                </a:solidFill>
              </a:rPr>
              <a:t>ed</a:t>
            </a:r>
            <a:r>
              <a:rPr lang="pt-BR" sz="1800" dirty="0">
                <a:solidFill>
                  <a:schemeClr val="bg1"/>
                </a:solidFill>
              </a:rPr>
              <a:t>, Editora </a:t>
            </a:r>
            <a:r>
              <a:rPr lang="pt-BR" sz="1800" dirty="0" err="1">
                <a:solidFill>
                  <a:schemeClr val="bg1"/>
                </a:solidFill>
              </a:rPr>
              <a:t>Brasport</a:t>
            </a:r>
            <a:r>
              <a:rPr lang="pt-BR" sz="1800" dirty="0">
                <a:solidFill>
                  <a:schemeClr val="bg1"/>
                </a:solidFill>
              </a:rPr>
              <a:t>, 2013</a:t>
            </a:r>
            <a:endParaRPr lang="pt-BR" alt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2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549275"/>
            <a:ext cx="7443788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411" name="CaixaDeTexto 1"/>
          <p:cNvSpPr txBox="1">
            <a:spLocks noChangeArrowheads="1"/>
          </p:cNvSpPr>
          <p:nvPr/>
        </p:nvSpPr>
        <p:spPr bwMode="auto">
          <a:xfrm>
            <a:off x="11113" y="977900"/>
            <a:ext cx="4751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b="1" dirty="0">
                <a:solidFill>
                  <a:schemeClr val="bg1"/>
                </a:solidFill>
                <a:latin typeface="Arial" charset="0"/>
              </a:rPr>
              <a:t>Prof. Renato Jardim Parducci</a:t>
            </a:r>
          </a:p>
        </p:txBody>
      </p:sp>
      <p:pic>
        <p:nvPicPr>
          <p:cNvPr id="17412" name="Imagem 2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576263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presentacao do Professor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1462088"/>
            <a:ext cx="9177338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38104" y="4043362"/>
            <a:ext cx="229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Astro nas horas extras</a:t>
            </a:r>
          </a:p>
        </p:txBody>
      </p:sp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15" y="1829467"/>
            <a:ext cx="310558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7281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436" name="Imagem 2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576263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90488" y="636721"/>
            <a:ext cx="8918575" cy="634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>
                <a:solidFill>
                  <a:schemeClr val="bg1"/>
                </a:solidFill>
              </a:rPr>
              <a:t>Prof. Renato Jardim Parducci</a:t>
            </a:r>
          </a:p>
          <a:p>
            <a:pPr eaLnBrk="1" hangingPunct="1">
              <a:defRPr/>
            </a:pPr>
            <a:endParaRPr lang="pt-BR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dirty="0">
                <a:solidFill>
                  <a:schemeClr val="bg1"/>
                </a:solidFill>
              </a:rPr>
              <a:t>PREPARAÇÃO PARA MINISTRAR A DISCIPLINA DE DATA GOVERNANCE</a:t>
            </a:r>
          </a:p>
          <a:p>
            <a:pPr eaLnBrk="1" hangingPunct="1">
              <a:defRPr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Membro da equipe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e teste de software da CETIL, Leão Engenharia e BG&amp;C.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Líder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responsável pela implantação de metodologia de modelagem na Itautec, Philco.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da área de produção </a:t>
            </a:r>
            <a:r>
              <a:rPr lang="pt-BR" sz="1600" b="1" dirty="0">
                <a:solidFill>
                  <a:schemeClr val="bg1"/>
                </a:solidFill>
              </a:rPr>
              <a:t>de software e bancos de dados na OESP-Bell South e no grupo O Estado de S. Paulo.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de infraestrutura e serviços </a:t>
            </a:r>
            <a:r>
              <a:rPr lang="pt-BR" sz="1600" b="1" dirty="0">
                <a:solidFill>
                  <a:schemeClr val="bg1"/>
                </a:solidFill>
              </a:rPr>
              <a:t>de TI, Redes e Telecomunicações e administração de Bancos de Dados na Leão Engenharia, BG&amp;C, OESP-Bell South, Estadão,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Consultor e gestor de implantação de programas </a:t>
            </a:r>
            <a:r>
              <a:rPr lang="pt-BR" sz="1600" b="1" dirty="0">
                <a:solidFill>
                  <a:schemeClr val="bg1"/>
                </a:solidFill>
              </a:rPr>
              <a:t>de Qualidade de software, Fábrica de software, Escritório de projetos, Centrais de operações de TI e Suporte técnico, programas de Governança, Planejamento e estruturação estratégica de TI –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, Grupo </a:t>
            </a:r>
            <a:r>
              <a:rPr lang="pt-BR" sz="1600" b="1" dirty="0" err="1">
                <a:solidFill>
                  <a:schemeClr val="bg1"/>
                </a:solidFill>
              </a:rPr>
              <a:t>Linx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Animatech</a:t>
            </a:r>
            <a:r>
              <a:rPr lang="pt-BR" sz="1600" b="1" dirty="0">
                <a:solidFill>
                  <a:schemeClr val="bg1"/>
                </a:solidFill>
              </a:rPr>
              <a:t>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Gerente de TI </a:t>
            </a:r>
            <a:r>
              <a:rPr lang="pt-BR" sz="1600" b="1" dirty="0">
                <a:solidFill>
                  <a:schemeClr val="bg1"/>
                </a:solidFill>
              </a:rPr>
              <a:t>nas empresas Unilever, OESP  Mídia e Gráfica, Estadão, Rádio Eldorado, Agência Estado, ,EMS Pharma, </a:t>
            </a:r>
            <a:r>
              <a:rPr lang="pt-BR" sz="1600" b="1" dirty="0" err="1">
                <a:solidFill>
                  <a:schemeClr val="bg1"/>
                </a:solidFill>
              </a:rPr>
              <a:t>Legrand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Germed</a:t>
            </a:r>
            <a:r>
              <a:rPr lang="pt-BR" sz="1600" b="1" dirty="0">
                <a:solidFill>
                  <a:schemeClr val="bg1"/>
                </a:solidFill>
              </a:rPr>
              <a:t>, Nova Química, ACS incorporadora.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de TI </a:t>
            </a:r>
            <a:r>
              <a:rPr lang="pt-BR" sz="1600" b="1" dirty="0">
                <a:solidFill>
                  <a:schemeClr val="bg1"/>
                </a:solidFill>
              </a:rPr>
              <a:t>nas empresas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 e LINX.</a:t>
            </a:r>
          </a:p>
          <a:p>
            <a:pPr eaLnBrk="1" hangingPunct="1"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sócio </a:t>
            </a:r>
            <a:r>
              <a:rPr lang="pt-BR" sz="1600" b="1" dirty="0">
                <a:solidFill>
                  <a:schemeClr val="bg1"/>
                </a:solidFill>
              </a:rPr>
              <a:t>nas empresas RUNAK Tecnologia e </a:t>
            </a:r>
            <a:r>
              <a:rPr lang="pt-BR" sz="1600" b="1" dirty="0" err="1">
                <a:solidFill>
                  <a:schemeClr val="bg1"/>
                </a:solidFill>
              </a:rPr>
              <a:t>RUNMídia</a:t>
            </a:r>
            <a:endParaRPr lang="pt-B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6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Formação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8" y="1556792"/>
            <a:ext cx="2286319" cy="1629002"/>
          </a:xfrm>
          <a:prstGeom prst="rect">
            <a:avLst/>
          </a:prstGeom>
        </p:spPr>
      </p:pic>
      <p:pic>
        <p:nvPicPr>
          <p:cNvPr id="5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1" y="3284984"/>
            <a:ext cx="3567352" cy="1442121"/>
          </a:xfrm>
          <a:prstGeom prst="rect">
            <a:avLst/>
          </a:prstGeom>
        </p:spPr>
      </p:pic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" y="4869160"/>
            <a:ext cx="4313783" cy="11521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566045" y="2662574"/>
            <a:ext cx="548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Bacharel em Ciência da Computação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890076" y="4203885"/>
            <a:ext cx="4721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Especialista em Adm. Industrial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581683" y="5498068"/>
            <a:ext cx="431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Mestre em </a:t>
            </a:r>
            <a:r>
              <a:rPr lang="pt-BR" sz="2800" dirty="0" err="1">
                <a:solidFill>
                  <a:schemeClr val="bg1"/>
                </a:solidFill>
              </a:rPr>
              <a:t>Eng.Computação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ED945295-A148-4550-B763-4ECA5EDE3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9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340768"/>
            <a:ext cx="76843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>
              <a:buFont typeface="Wingdings" panose="05000000000000000000" pitchFamily="2" charset="2"/>
              <a:buChar char="v"/>
              <a:defRPr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altLang="pt-BR" dirty="0"/>
              <a:t>Analista de negócios, de sistemas e desenvolvedor de software:</a:t>
            </a: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5" descr="Recorte de Tela">
            <a:extLst>
              <a:ext uri="{FF2B5EF4-FFF2-40B4-BE49-F238E27FC236}">
                <a16:creationId xmlns:a16="http://schemas.microsoft.com/office/drawing/2014/main" id="{B61F387D-59C7-4560-B749-1AE99F932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4732338"/>
            <a:ext cx="18684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6" descr="Recorte de Tela">
            <a:extLst>
              <a:ext uri="{FF2B5EF4-FFF2-40B4-BE49-F238E27FC236}">
                <a16:creationId xmlns:a16="http://schemas.microsoft.com/office/drawing/2014/main" id="{3BF6602F-138C-47BA-B68D-5F4039F7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40" y="3171233"/>
            <a:ext cx="24638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7" descr="Recorte de Tela">
            <a:extLst>
              <a:ext uri="{FF2B5EF4-FFF2-40B4-BE49-F238E27FC236}">
                <a16:creationId xmlns:a16="http://schemas.microsoft.com/office/drawing/2014/main" id="{8EDDEBBB-4444-4784-9B75-452911923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3" y="4581525"/>
            <a:ext cx="29432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" descr="Recorte de Tela">
            <a:extLst>
              <a:ext uri="{FF2B5EF4-FFF2-40B4-BE49-F238E27FC236}">
                <a16:creationId xmlns:a16="http://schemas.microsoft.com/office/drawing/2014/main" id="{94F441B5-FA7A-4EA8-97FF-63D7D1C43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72" y="2805112"/>
            <a:ext cx="156845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2" descr="Recorte de Tela">
            <a:extLst>
              <a:ext uri="{FF2B5EF4-FFF2-40B4-BE49-F238E27FC236}">
                <a16:creationId xmlns:a16="http://schemas.microsoft.com/office/drawing/2014/main" id="{9C1B8AC1-B973-43A8-9870-41A663002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981450"/>
            <a:ext cx="1296987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BADEA7D0-D5A8-4AC0-98D0-66B07BF41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1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6206B991-8CEE-4A73-8DC8-29BB9556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41" y="253879"/>
            <a:ext cx="34147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</a:rPr>
              <a:t>APRESENTAÇÕES</a:t>
            </a:r>
            <a:endParaRPr lang="en-US" altLang="pt-BR" sz="2800" dirty="0">
              <a:solidFill>
                <a:schemeClr val="bg1"/>
              </a:solidFill>
            </a:endParaRPr>
          </a:p>
        </p:txBody>
      </p:sp>
      <p:sp>
        <p:nvSpPr>
          <p:cNvPr id="28" name="CaixaDeTexto 1">
            <a:extLst>
              <a:ext uri="{FF2B5EF4-FFF2-40B4-BE49-F238E27FC236}">
                <a16:creationId xmlns:a16="http://schemas.microsoft.com/office/drawing/2014/main" id="{09DC5753-7D63-469E-8814-A5C8F41D9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8" y="1071563"/>
            <a:ext cx="89185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chemeClr val="bg1"/>
                </a:solidFill>
              </a:rPr>
              <a:t>Prof. Renato Jardim Parducci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chemeClr val="bg1"/>
                </a:solidFill>
              </a:rPr>
              <a:t>renatojardimparducci@yahoo.com.br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chemeClr val="bg1"/>
                </a:solidFill>
              </a:rPr>
              <a:t>Executivo da área de TI:</a:t>
            </a:r>
            <a:r>
              <a:rPr lang="pt-BR" altLang="pt-BR" sz="1800">
                <a:solidFill>
                  <a:schemeClr val="bg1"/>
                </a:solidFill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>
              <a:solidFill>
                <a:schemeClr val="bg1"/>
              </a:solidFill>
            </a:endParaRPr>
          </a:p>
        </p:txBody>
      </p:sp>
      <p:pic>
        <p:nvPicPr>
          <p:cNvPr id="29" name="Imagem 2" descr="Recorte de Tela">
            <a:extLst>
              <a:ext uri="{FF2B5EF4-FFF2-40B4-BE49-F238E27FC236}">
                <a16:creationId xmlns:a16="http://schemas.microsoft.com/office/drawing/2014/main" id="{84B6A06A-E78C-4C89-B80E-39A00B412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196975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m 5" descr="Recorte de Tela">
            <a:extLst>
              <a:ext uri="{FF2B5EF4-FFF2-40B4-BE49-F238E27FC236}">
                <a16:creationId xmlns:a16="http://schemas.microsoft.com/office/drawing/2014/main" id="{1C3F807C-BD8C-46F6-8E5A-B07841716F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41" y="2923970"/>
            <a:ext cx="1260475" cy="137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6" descr="Recorte de Tela">
            <a:extLst>
              <a:ext uri="{FF2B5EF4-FFF2-40B4-BE49-F238E27FC236}">
                <a16:creationId xmlns:a16="http://schemas.microsoft.com/office/drawing/2014/main" id="{18271B13-EF36-4E72-9342-F8D58DBF9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8" y="5422607"/>
            <a:ext cx="286140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m 9" descr="Recorte de Tela">
            <a:extLst>
              <a:ext uri="{FF2B5EF4-FFF2-40B4-BE49-F238E27FC236}">
                <a16:creationId xmlns:a16="http://schemas.microsoft.com/office/drawing/2014/main" id="{F79CD06A-7A52-46FF-B072-EB8BCEB5F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29" y="3267776"/>
            <a:ext cx="1533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Imagem 10" descr="Recorte de Tela">
            <a:extLst>
              <a:ext uri="{FF2B5EF4-FFF2-40B4-BE49-F238E27FC236}">
                <a16:creationId xmlns:a16="http://schemas.microsoft.com/office/drawing/2014/main" id="{A3A38E57-99B6-4281-989D-9F3576B5A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17" y="6239459"/>
            <a:ext cx="2886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8524676-F4AB-435F-A7EB-3973A8C4E24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82" y="4294244"/>
            <a:ext cx="2091268" cy="57626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CDB04A3-8566-47CC-A185-EE3D635B8C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82" y="3440831"/>
            <a:ext cx="2091268" cy="61093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3D076B6-29D1-410D-A490-E916DCA964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1" y="4286698"/>
            <a:ext cx="1899291" cy="966705"/>
          </a:xfrm>
          <a:prstGeom prst="rect">
            <a:avLst/>
          </a:prstGeom>
        </p:spPr>
      </p:pic>
      <p:pic>
        <p:nvPicPr>
          <p:cNvPr id="37" name="Imagem 7" descr="Recorte de Tela">
            <a:extLst>
              <a:ext uri="{FF2B5EF4-FFF2-40B4-BE49-F238E27FC236}">
                <a16:creationId xmlns:a16="http://schemas.microsoft.com/office/drawing/2014/main" id="{0B407819-472F-4DAE-A7AC-31853ADF0A1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04" y="3245586"/>
            <a:ext cx="13668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m 8" descr="Recorte de Tela">
            <a:extLst>
              <a:ext uri="{FF2B5EF4-FFF2-40B4-BE49-F238E27FC236}">
                <a16:creationId xmlns:a16="http://schemas.microsoft.com/office/drawing/2014/main" id="{A065E614-0B70-478A-B684-9714C91709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84" y="4469041"/>
            <a:ext cx="2656372" cy="73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ECCCDF5-7057-4260-9A4E-24725C0DAE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0" y="3212115"/>
            <a:ext cx="1667108" cy="952633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1ECD64D-ACFB-401E-8C45-21495EAB9B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56" y="2065630"/>
            <a:ext cx="1935582" cy="96779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659152D-E68F-4231-8AFB-44EEB4A30D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1" y="6134684"/>
            <a:ext cx="2800741" cy="39058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F06A7AA0-DCBD-4BA4-B576-100614B2E35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43" y="966788"/>
            <a:ext cx="2348195" cy="90495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32B8518-7DE3-4201-A9A9-987185DD6C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41" y="5086788"/>
            <a:ext cx="2753109" cy="104789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233DA22-C3B9-4457-BB42-9EE153D2B2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73" y="5370887"/>
            <a:ext cx="2063816" cy="12267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7CBD5AA-586B-4219-8728-4F90AAC522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83" y="229471"/>
            <a:ext cx="1977409" cy="6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06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2027</Words>
  <Application>Microsoft Office PowerPoint</Application>
  <PresentationFormat>Apresentação na tela (4:3)</PresentationFormat>
  <Paragraphs>297</Paragraphs>
  <Slides>45</Slides>
  <Notes>21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4" baseType="lpstr">
      <vt:lpstr>Arial</vt:lpstr>
      <vt:lpstr>Calibri</vt:lpstr>
      <vt:lpstr>Gotham HTF Black</vt:lpstr>
      <vt:lpstr>Gotham HTF Light</vt:lpstr>
      <vt:lpstr>Gotham-Bold</vt:lpstr>
      <vt:lpstr>Gotham-Book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</dc:creator>
  <cp:lastModifiedBy>Renato Jardim Parducci</cp:lastModifiedBy>
  <cp:revision>653</cp:revision>
  <cp:lastPrinted>2020-02-03T17:06:04Z</cp:lastPrinted>
  <dcterms:created xsi:type="dcterms:W3CDTF">2013-08-12T12:40:06Z</dcterms:created>
  <dcterms:modified xsi:type="dcterms:W3CDTF">2021-03-05T10:28:58Z</dcterms:modified>
</cp:coreProperties>
</file>